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29" r:id="rId2"/>
    <p:sldId id="480" r:id="rId3"/>
    <p:sldId id="293" r:id="rId4"/>
    <p:sldId id="343" r:id="rId5"/>
    <p:sldId id="394" r:id="rId6"/>
    <p:sldId id="345" r:id="rId7"/>
    <p:sldId id="295" r:id="rId8"/>
    <p:sldId id="425" r:id="rId9"/>
    <p:sldId id="437" r:id="rId10"/>
    <p:sldId id="396" r:id="rId11"/>
    <p:sldId id="426" r:id="rId12"/>
    <p:sldId id="398" r:id="rId13"/>
    <p:sldId id="421" r:id="rId14"/>
    <p:sldId id="399" r:id="rId15"/>
    <p:sldId id="400" r:id="rId16"/>
    <p:sldId id="401" r:id="rId17"/>
    <p:sldId id="402" r:id="rId18"/>
    <p:sldId id="403" r:id="rId19"/>
    <p:sldId id="404" r:id="rId20"/>
    <p:sldId id="427" r:id="rId21"/>
    <p:sldId id="430" r:id="rId22"/>
    <p:sldId id="428" r:id="rId23"/>
    <p:sldId id="464" r:id="rId24"/>
    <p:sldId id="479" r:id="rId25"/>
    <p:sldId id="433" r:id="rId26"/>
    <p:sldId id="432" r:id="rId27"/>
    <p:sldId id="465" r:id="rId28"/>
    <p:sldId id="434" r:id="rId29"/>
    <p:sldId id="435" r:id="rId30"/>
    <p:sldId id="478" r:id="rId31"/>
    <p:sldId id="456" r:id="rId32"/>
    <p:sldId id="436" r:id="rId33"/>
    <p:sldId id="440" r:id="rId34"/>
    <p:sldId id="441" r:id="rId35"/>
    <p:sldId id="407" r:id="rId36"/>
    <p:sldId id="422" r:id="rId37"/>
    <p:sldId id="408" r:id="rId38"/>
    <p:sldId id="409" r:id="rId39"/>
    <p:sldId id="410" r:id="rId40"/>
    <p:sldId id="412" r:id="rId41"/>
    <p:sldId id="442" r:id="rId42"/>
    <p:sldId id="443" r:id="rId43"/>
    <p:sldId id="444" r:id="rId44"/>
    <p:sldId id="445" r:id="rId45"/>
    <p:sldId id="413" r:id="rId46"/>
    <p:sldId id="414" r:id="rId47"/>
    <p:sldId id="415" r:id="rId48"/>
    <p:sldId id="416" r:id="rId49"/>
    <p:sldId id="417" r:id="rId50"/>
    <p:sldId id="342" r:id="rId51"/>
    <p:sldId id="448" r:id="rId52"/>
    <p:sldId id="449" r:id="rId53"/>
    <p:sldId id="450" r:id="rId54"/>
    <p:sldId id="451" r:id="rId55"/>
    <p:sldId id="452" r:id="rId56"/>
    <p:sldId id="461" r:id="rId57"/>
    <p:sldId id="344" r:id="rId58"/>
    <p:sldId id="453" r:id="rId59"/>
    <p:sldId id="454" r:id="rId60"/>
    <p:sldId id="455" r:id="rId61"/>
    <p:sldId id="470" r:id="rId62"/>
    <p:sldId id="467" r:id="rId63"/>
    <p:sldId id="466" r:id="rId64"/>
    <p:sldId id="468" r:id="rId65"/>
    <p:sldId id="469" r:id="rId66"/>
    <p:sldId id="463" r:id="rId67"/>
    <p:sldId id="471" r:id="rId68"/>
    <p:sldId id="457" r:id="rId69"/>
    <p:sldId id="460" r:id="rId70"/>
    <p:sldId id="418" r:id="rId71"/>
    <p:sldId id="420" r:id="rId72"/>
    <p:sldId id="419" r:id="rId73"/>
    <p:sldId id="476" r:id="rId7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 autoAdjust="0"/>
    <p:restoredTop sz="90671" autoAdjust="0"/>
  </p:normalViewPr>
  <p:slideViewPr>
    <p:cSldViewPr snapToGrid="0">
      <p:cViewPr varScale="1">
        <p:scale>
          <a:sx n="114" d="100"/>
          <a:sy n="114" d="100"/>
        </p:scale>
        <p:origin x="26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0205BF5B-D82A-994A-99F5-1B7AD0451B0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2E1B282F-56FE-AA46-A4DA-A98E821DD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2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5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3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Binary_entropy_fun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aedsayad.com/decision_tree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formation-gain-and-mutual-information/" TargetMode="External"/><Relationship Id="rId2" Type="http://schemas.openxmlformats.org/officeDocument/2006/relationships/hyperlink" Target="https://machinelearningmastery.com/what-is-information-entropy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GiveMeSomeCredi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stats.stackexchange.com/questions/464200/why-highly-correlated-means-higher-varian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GiveMeSomeCred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mlreview/gradient-boosting-from-scratch-1e317ae4587d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onfigure-gradient-boosting-algorith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s.stackexchange.com/questions/93569/why-is-logistic-regression-a-linear-classifier" TargetMode="External"/><Relationship Id="rId4" Type="http://schemas.openxmlformats.org/officeDocument/2006/relationships/hyperlink" Target="https://en.wikipedia.org/wiki/Linear_classifier#Defini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Credit Score Prediction with Random Forests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517"/>
          <a:stretch/>
        </p:blipFill>
        <p:spPr>
          <a:xfrm>
            <a:off x="5514731" y="3028978"/>
            <a:ext cx="5664200" cy="3779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DB6CB4-94FF-4F45-B0B7-B6E5D92ADE7D}"/>
              </a:ext>
            </a:extLst>
          </p:cNvPr>
          <p:cNvSpPr/>
          <p:nvPr/>
        </p:nvSpPr>
        <p:spPr>
          <a:xfrm rot="3362721">
            <a:off x="8291272" y="2471228"/>
            <a:ext cx="618491" cy="4574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96300D0-7576-4553-966F-CB2BFCB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Two features, two classes, and 4 data points</a:t>
            </a:r>
          </a:p>
          <a:p>
            <a:r>
              <a:rPr lang="en-US" dirty="0"/>
              <a:t>Can we use logistic regression to fit the exclusive-or function?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EAE90A7-AEEE-412F-98B1-9BD41B62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63724"/>
              </p:ext>
            </p:extLst>
          </p:nvPr>
        </p:nvGraphicFramePr>
        <p:xfrm>
          <a:off x="472519" y="3729516"/>
          <a:ext cx="46792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275">
                  <a:extLst>
                    <a:ext uri="{9D8B030D-6E8A-4147-A177-3AD203B41FA5}">
                      <a16:colId xmlns:a16="http://schemas.microsoft.com/office/drawing/2014/main" val="2290149991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933647663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52884976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XOR Truth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XOR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6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3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517"/>
          <a:stretch/>
        </p:blipFill>
        <p:spPr>
          <a:xfrm>
            <a:off x="5514731" y="3028978"/>
            <a:ext cx="5664200" cy="3779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DB6CB4-94FF-4F45-B0B7-B6E5D92ADE7D}"/>
              </a:ext>
            </a:extLst>
          </p:cNvPr>
          <p:cNvSpPr/>
          <p:nvPr/>
        </p:nvSpPr>
        <p:spPr>
          <a:xfrm rot="3362721">
            <a:off x="8291272" y="2471228"/>
            <a:ext cx="618491" cy="4574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96300D0-7576-4553-966F-CB2BFCB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022"/>
            <a:ext cx="10515600" cy="1614956"/>
          </a:xfrm>
        </p:spPr>
        <p:txBody>
          <a:bodyPr>
            <a:normAutofit/>
          </a:bodyPr>
          <a:lstStyle/>
          <a:p>
            <a:r>
              <a:rPr lang="en-US" dirty="0"/>
              <a:t>Two features, two classes, and 4 data points</a:t>
            </a:r>
          </a:p>
          <a:p>
            <a:r>
              <a:rPr lang="en-US" dirty="0"/>
              <a:t>What can we do to the data which would make the classes linearly separable?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EAE90A7-AEEE-412F-98B1-9BD41B62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40927"/>
              </p:ext>
            </p:extLst>
          </p:nvPr>
        </p:nvGraphicFramePr>
        <p:xfrm>
          <a:off x="1370141" y="3511104"/>
          <a:ext cx="340877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73">
                  <a:extLst>
                    <a:ext uri="{9D8B030D-6E8A-4147-A177-3AD203B41FA5}">
                      <a16:colId xmlns:a16="http://schemas.microsoft.com/office/drawing/2014/main" val="2290149991"/>
                    </a:ext>
                  </a:extLst>
                </a:gridCol>
                <a:gridCol w="1270457">
                  <a:extLst>
                    <a:ext uri="{9D8B030D-6E8A-4147-A177-3AD203B41FA5}">
                      <a16:colId xmlns:a16="http://schemas.microsoft.com/office/drawing/2014/main" val="933647663"/>
                    </a:ext>
                  </a:extLst>
                </a:gridCol>
                <a:gridCol w="1126243">
                  <a:extLst>
                    <a:ext uri="{9D8B030D-6E8A-4147-A177-3AD203B41FA5}">
                      <a16:colId xmlns:a16="http://schemas.microsoft.com/office/drawing/2014/main" val="52884976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XOR Truth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XOR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6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4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5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930" y="2007908"/>
            <a:ext cx="4347275" cy="4317477"/>
          </a:xfrm>
        </p:spPr>
        <p:txBody>
          <a:bodyPr>
            <a:normAutofit/>
          </a:bodyPr>
          <a:lstStyle/>
          <a:p>
            <a:r>
              <a:rPr lang="en-US" dirty="0"/>
              <a:t>Decision tree recursively partitions the feature space. </a:t>
            </a:r>
          </a:p>
          <a:p>
            <a:r>
              <a:rPr lang="en-US" dirty="0"/>
              <a:t>The decisions are typically simple. </a:t>
            </a:r>
          </a:p>
          <a:p>
            <a:r>
              <a:rPr lang="en-US" dirty="0"/>
              <a:t>Because of the recursive partitioning, the decision can be represented as a tree.</a:t>
            </a:r>
          </a:p>
        </p:txBody>
      </p:sp>
    </p:spTree>
    <p:extLst>
      <p:ext uri="{BB962C8B-B14F-4D97-AF65-F5344CB8AC3E}">
        <p14:creationId xmlns:p14="http://schemas.microsoft.com/office/powerpoint/2010/main" val="339115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74364" y="1825625"/>
            <a:ext cx="6079435" cy="4351338"/>
          </a:xfrm>
        </p:spPr>
        <p:txBody>
          <a:bodyPr/>
          <a:lstStyle/>
          <a:p>
            <a:r>
              <a:rPr lang="en-US" dirty="0"/>
              <a:t>Propose a decision tree to fit this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05" y="2187734"/>
            <a:ext cx="224536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36" y="2597944"/>
            <a:ext cx="3022600" cy="280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05" y="2187734"/>
            <a:ext cx="224536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5967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72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09875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1721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3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1721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437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711206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4378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915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22" name="Straight Arrow Connector 21"/>
          <p:cNvCxnSpPr>
            <a:stCxn id="11" idx="1"/>
            <a:endCxn id="21" idx="0"/>
          </p:cNvCxnSpPr>
          <p:nvPr/>
        </p:nvCxnSpPr>
        <p:spPr>
          <a:xfrm flipH="1">
            <a:off x="8322320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17231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cxnSp>
        <p:nvCxnSpPr>
          <p:cNvPr id="27" name="Straight Arrow Connector 26"/>
          <p:cNvCxnSpPr>
            <a:stCxn id="11" idx="3"/>
            <a:endCxn id="26" idx="0"/>
          </p:cNvCxnSpPr>
          <p:nvPr/>
        </p:nvCxnSpPr>
        <p:spPr>
          <a:xfrm>
            <a:off x="9222260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437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711206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4378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915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22" name="Straight Arrow Connector 21"/>
          <p:cNvCxnSpPr>
            <a:stCxn id="11" idx="1"/>
            <a:endCxn id="21" idx="0"/>
          </p:cNvCxnSpPr>
          <p:nvPr/>
        </p:nvCxnSpPr>
        <p:spPr>
          <a:xfrm flipH="1">
            <a:off x="8322320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17231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cxnSp>
        <p:nvCxnSpPr>
          <p:cNvPr id="27" name="Straight Arrow Connector 26"/>
          <p:cNvCxnSpPr>
            <a:stCxn id="11" idx="3"/>
            <a:endCxn id="26" idx="0"/>
          </p:cNvCxnSpPr>
          <p:nvPr/>
        </p:nvCxnSpPr>
        <p:spPr>
          <a:xfrm>
            <a:off x="9222260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613009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690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8434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86727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6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 flipH="1">
            <a:off x="10409893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20480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7</a:t>
            </a:r>
          </a:p>
        </p:txBody>
      </p:sp>
      <p:cxnSp>
        <p:nvCxnSpPr>
          <p:cNvPr id="31" name="Straight Arrow Connector 30"/>
          <p:cNvCxnSpPr>
            <a:endCxn id="30" idx="0"/>
          </p:cNvCxnSpPr>
          <p:nvPr/>
        </p:nvCxnSpPr>
        <p:spPr>
          <a:xfrm>
            <a:off x="11309833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72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3514"/>
            <a:ext cx="10515600" cy="1325563"/>
          </a:xfrm>
        </p:spPr>
        <p:txBody>
          <a:bodyPr/>
          <a:lstStyle/>
          <a:p>
            <a:r>
              <a:rPr lang="en-US" dirty="0"/>
              <a:t>Decision tree prediction /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5779" y="1526932"/>
                <a:ext cx="10785050" cy="32456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regression, predict the average of a region and evaluate on squared error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classification, predict the majority vote of a region and evaluate on distribution of predictions</a:t>
                </a:r>
              </a:p>
              <a:p>
                <a:r>
                  <a:rPr lang="en-US" dirty="0"/>
                  <a:t>In the equations below,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𝑝𝑟𝑜𝑝𝑜𝑟𝑡𝑖𝑜𝑛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779" y="1526932"/>
                <a:ext cx="10785050" cy="3245676"/>
              </a:xfrm>
              <a:blipFill>
                <a:blip r:embed="rId3"/>
                <a:stretch>
                  <a:fillRect l="-904" t="-4690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11" y="1936726"/>
            <a:ext cx="2494670" cy="1101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866" y="5335733"/>
            <a:ext cx="2975654" cy="1085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0466" y="4961736"/>
            <a:ext cx="1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44731" y="4961736"/>
            <a:ext cx="9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954" y="5473539"/>
            <a:ext cx="3037180" cy="9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9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6584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6F6-D710-49C6-97FC-C5546FE8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488"/>
            <a:ext cx="10515599" cy="858200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0A79-FA10-4FC6-9637-186CE7BA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2472" cy="4796705"/>
          </a:xfrm>
        </p:spPr>
        <p:txBody>
          <a:bodyPr>
            <a:normAutofit/>
          </a:bodyPr>
          <a:lstStyle/>
          <a:p>
            <a:r>
              <a:rPr lang="en-US" dirty="0"/>
              <a:t>A measure of randomness or information</a:t>
            </a:r>
          </a:p>
          <a:p>
            <a:r>
              <a:rPr lang="en-US" dirty="0"/>
              <a:t>Low randomness -&gt; high information</a:t>
            </a:r>
          </a:p>
          <a:p>
            <a:r>
              <a:rPr lang="en-US" dirty="0"/>
              <a:t>High randomness -&gt; low information</a:t>
            </a:r>
          </a:p>
          <a:p>
            <a:r>
              <a:rPr lang="en-US" dirty="0"/>
              <a:t>X axis shows probability of a binary random variable</a:t>
            </a:r>
          </a:p>
          <a:p>
            <a:r>
              <a:rPr lang="en-US" dirty="0"/>
              <a:t>Y axis shows a measure of randomness (entropy)</a:t>
            </a:r>
          </a:p>
          <a:p>
            <a:r>
              <a:rPr lang="en-US" sz="1600" dirty="0">
                <a:hlinkClick r:id="rId2"/>
              </a:rPr>
              <a:t>https://en.wikipedia.org/wiki/Binary_entropy_function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80D85-ADC0-4A68-8042-F317F480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5" y="1880646"/>
            <a:ext cx="4440025" cy="4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7ED84-450C-47D7-AD80-3912A9E7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9" y="967424"/>
            <a:ext cx="4177653" cy="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5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6F6-D710-49C6-97FC-C5546FE8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488"/>
            <a:ext cx="10515599" cy="858200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0A79-FA10-4FC6-9637-186CE7BA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2472" cy="4796705"/>
          </a:xfrm>
        </p:spPr>
        <p:txBody>
          <a:bodyPr>
            <a:normAutofit/>
          </a:bodyPr>
          <a:lstStyle/>
          <a:p>
            <a:r>
              <a:rPr lang="en-US" dirty="0"/>
              <a:t>Perfect randomness (fair coin), H(X) = 1</a:t>
            </a:r>
          </a:p>
          <a:p>
            <a:r>
              <a:rPr lang="en-US" dirty="0"/>
              <a:t>As we move away from perfect randomness, we “gain information” about the event </a:t>
            </a:r>
          </a:p>
          <a:p>
            <a:r>
              <a:rPr lang="en-US" dirty="0"/>
              <a:t>Reduction of entropy is known as information gain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80D85-ADC0-4A68-8042-F317F480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5" y="1880646"/>
            <a:ext cx="4440025" cy="4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7ED84-450C-47D7-AD80-3912A9E7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19" y="967424"/>
            <a:ext cx="4177653" cy="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1F60-F91D-458F-A4FF-41B8128A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97D54-9B47-40F2-96A3-6F006FAE4266}"/>
              </a:ext>
            </a:extLst>
          </p:cNvPr>
          <p:cNvSpPr txBox="1"/>
          <p:nvPr/>
        </p:nvSpPr>
        <p:spPr>
          <a:xfrm>
            <a:off x="838200" y="3278621"/>
            <a:ext cx="4510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gini</a:t>
            </a:r>
            <a:r>
              <a:rPr lang="en-US" dirty="0"/>
              <a:t> index is a measure of node purity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2 classes.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proportion of classes is exactly 50%, the </a:t>
            </a:r>
            <a:r>
              <a:rPr lang="en-US" dirty="0" err="1"/>
              <a:t>gini</a:t>
            </a:r>
            <a:r>
              <a:rPr lang="en-US" dirty="0"/>
              <a:t> index is maximized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proportion of classes is 0% or 100%, the </a:t>
            </a:r>
            <a:r>
              <a:rPr lang="en-US" dirty="0" err="1"/>
              <a:t>gini</a:t>
            </a:r>
            <a:r>
              <a:rPr lang="en-US" dirty="0"/>
              <a:t> index is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</a:t>
            </a:r>
            <a:r>
              <a:rPr lang="en-US" dirty="0" err="1"/>
              <a:t>gini</a:t>
            </a:r>
            <a:r>
              <a:rPr lang="en-US" dirty="0"/>
              <a:t> index decreases or increases from 0.5, a tree node contains more of the same class (less variation between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is to find a split that reduces the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9E10D-123C-4A3E-BE80-19853876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89" y="1942132"/>
            <a:ext cx="2975654" cy="1085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0A906-451D-4675-AC56-D2E982D0C031}"/>
              </a:ext>
            </a:extLst>
          </p:cNvPr>
          <p:cNvSpPr txBox="1"/>
          <p:nvPr/>
        </p:nvSpPr>
        <p:spPr>
          <a:xfrm>
            <a:off x="2233389" y="1572800"/>
            <a:ext cx="1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8AEA0-359E-4DED-9023-951B6E55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79" y="2063580"/>
            <a:ext cx="5607857" cy="39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6F0D-22B6-488B-AA2D-5C6D06C9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Formulas for Categorical Outcomes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52B01-2F2E-41C9-BE66-8DE860D00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The fo</a:t>
                </a:r>
                <a:r>
                  <a:rPr lang="en-US" dirty="0"/>
                  <a:t>rmula below is used to compute the entropy of the overall outcome with no splits: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are individual categorical outcomes like yes / no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Entropy.</a:t>
                </a:r>
              </a:p>
              <a:p>
                <a:r>
                  <a:rPr lang="en-US" dirty="0"/>
                  <a:t>The formula below is used to compute entropy of the outcome based on a split: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𝑠𝑝𝑙𝑖𝑡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P(split) *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Aft>
                    <a:spcPts val="600"/>
                  </a:spcAft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𝑠𝑝𝑙𝑖𝑡𝑠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𝑠𝑝𝑙𝑖𝑡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𝑐𝑎𝑡𝑒𝑔𝑜𝑟𝑖𝑒𝑠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</a:p>
              <a:p>
                <a:pPr lvl="2"/>
                <a:r>
                  <a:rPr lang="en-US" dirty="0"/>
                  <a:t>P(split) is the probability of a split by category: Total number of observations in the individual split divided by the total number of observations.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outcome in a split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is a category index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52B01-2F2E-41C9-BE66-8DE860D00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9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5305-DD26-4CFF-8774-4932F819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81015-7EF7-4D0B-906F-BAA3452B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gain is the expected reduction in entropy caused by partitioning the outcomes using one of the predictors.</a:t>
            </a:r>
          </a:p>
          <a:p>
            <a:r>
              <a:rPr lang="en-US" dirty="0"/>
              <a:t>Summary: Info Gain = H(S, a) = H(S) – H(S | a)</a:t>
            </a:r>
          </a:p>
          <a:p>
            <a:pPr lvl="1"/>
            <a:r>
              <a:rPr lang="en-US" dirty="0"/>
              <a:t>Where</a:t>
            </a:r>
          </a:p>
          <a:p>
            <a:pPr lvl="2"/>
            <a:r>
              <a:rPr lang="en-US" dirty="0"/>
              <a:t>H = Entropy</a:t>
            </a:r>
          </a:p>
          <a:p>
            <a:pPr lvl="2"/>
            <a:r>
              <a:rPr lang="en-US" dirty="0"/>
              <a:t>S = Dataset</a:t>
            </a:r>
          </a:p>
          <a:p>
            <a:pPr lvl="2"/>
            <a:r>
              <a:rPr lang="en-US" dirty="0"/>
              <a:t>a = Specific variable in dataset S</a:t>
            </a:r>
          </a:p>
          <a:p>
            <a:pPr lvl="2"/>
            <a:r>
              <a:rPr lang="en-US" dirty="0"/>
              <a:t>H(</a:t>
            </a:r>
            <a:r>
              <a:rPr lang="en-US" dirty="0" err="1"/>
              <a:t>S,a</a:t>
            </a:r>
            <a:r>
              <a:rPr lang="en-US" dirty="0"/>
              <a:t>) = Information gain</a:t>
            </a:r>
          </a:p>
          <a:p>
            <a:pPr lvl="2"/>
            <a:r>
              <a:rPr lang="en-US" dirty="0"/>
              <a:t>H(S) = Entropy of unpartitioned data</a:t>
            </a:r>
          </a:p>
          <a:p>
            <a:pPr lvl="2"/>
            <a:r>
              <a:rPr lang="en-US" dirty="0"/>
              <a:t>H(</a:t>
            </a:r>
            <a:r>
              <a:rPr lang="en-US" dirty="0" err="1"/>
              <a:t>S|a</a:t>
            </a:r>
            <a:r>
              <a:rPr lang="en-US" dirty="0"/>
              <a:t>) = Entropy of data after splitting or partitioning the data on </a:t>
            </a:r>
            <a:r>
              <a:rPr lang="en-US"/>
              <a:t>predictor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4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B352-C12E-437E-A961-08C3BB1D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Decision Tree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1F07-2C42-43B7-B7CD-05D9B79E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and the following slides refer to the following tutorial:</a:t>
            </a:r>
          </a:p>
          <a:p>
            <a:pPr lvl="1"/>
            <a:r>
              <a:rPr lang="en-US" sz="1600" dirty="0">
                <a:hlinkClick r:id="rId2"/>
              </a:rPr>
              <a:t>https://www.saedsayad.com/decision_tree.htm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529C03-80CE-468A-BC36-0E164439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9" y="2719052"/>
            <a:ext cx="9322597" cy="34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8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4DA6-2D69-4DE0-815D-356D2FB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9BDD4E-9084-4677-A0D3-84EBAD00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14" y="2811776"/>
            <a:ext cx="5178852" cy="36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DB7E052-C0A5-4144-95AE-206685B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5" y="1333107"/>
            <a:ext cx="4943968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10D4-31B6-4C43-8444-3BAF98DB4436}"/>
              </a:ext>
            </a:extLst>
          </p:cNvPr>
          <p:cNvSpPr txBox="1"/>
          <p:nvPr/>
        </p:nvSpPr>
        <p:spPr>
          <a:xfrm>
            <a:off x="779420" y="1466782"/>
            <a:ext cx="563801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Top Right:  The entropy of ‘play golf’ in the original data is 0.94 – almost perfectly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Top Right: 0.36 = #no / total = 5/14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Top Right: 0.94 = #yes / total = 9/14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In the equation at the right, T is the outcome column (play golf), X column to split on, P(c) is the prob(individual category in col X), E(c) is the entropy of an individual category in col 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Bottom Right:  If we split the data on ‘outlook’, the resulting entropy of ‘play golf’ is 0.693</a:t>
            </a:r>
          </a:p>
        </p:txBody>
      </p:sp>
    </p:spTree>
    <p:extLst>
      <p:ext uri="{BB962C8B-B14F-4D97-AF65-F5344CB8AC3E}">
        <p14:creationId xmlns:p14="http://schemas.microsoft.com/office/powerpoint/2010/main" val="298689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4DA6-2D69-4DE0-815D-356D2FB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9BDD4E-9084-4677-A0D3-84EBAD00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14" y="2811776"/>
            <a:ext cx="5178852" cy="36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DB7E052-C0A5-4144-95AE-206685B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5" y="1333107"/>
            <a:ext cx="4943968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10D4-31B6-4C43-8444-3BAF98DB4436}"/>
              </a:ext>
            </a:extLst>
          </p:cNvPr>
          <p:cNvSpPr txBox="1"/>
          <p:nvPr/>
        </p:nvSpPr>
        <p:spPr>
          <a:xfrm>
            <a:off x="779420" y="1466782"/>
            <a:ext cx="563801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In the calculations at the bottom: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P(Sunny Split) = 5/14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P(overcast Split) = 4/14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P(rainy split) = 5/14)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E(Sunny) = E(Rainy) = .971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E(overcast)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The information gain is 0.94 – 0.693 = .247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Splitting play golf on outlook resulted in an 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102129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312D-0CA2-410C-84C3-91A9006E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6C01-01F2-435C-B605-986F3E54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50237" cy="4627022"/>
          </a:xfrm>
        </p:spPr>
        <p:txBody>
          <a:bodyPr>
            <a:normAutofit/>
          </a:bodyPr>
          <a:lstStyle/>
          <a:p>
            <a:r>
              <a:rPr lang="en-US" dirty="0"/>
              <a:t>Splitting Process:</a:t>
            </a:r>
          </a:p>
          <a:p>
            <a:pPr lvl="1"/>
            <a:r>
              <a:rPr lang="en-US" dirty="0"/>
              <a:t>Calculate the entropy of ‘play golf’ by itself</a:t>
            </a:r>
          </a:p>
          <a:p>
            <a:pPr lvl="1"/>
            <a:r>
              <a:rPr lang="en-US" dirty="0"/>
              <a:t>Calculate the entropy of play golf split on outlook, temp, humidity, and windy.</a:t>
            </a:r>
          </a:p>
          <a:p>
            <a:pPr lvl="1"/>
            <a:r>
              <a:rPr lang="en-US" dirty="0"/>
              <a:t>Calculate the information gain of each split</a:t>
            </a:r>
          </a:p>
          <a:p>
            <a:pPr lvl="1"/>
            <a:r>
              <a:rPr lang="en-US" dirty="0"/>
              <a:t>Choose the split which produces the biggest information gain (outlook)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EF45F-049F-440E-A848-4662395F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55" y="1300898"/>
            <a:ext cx="5858332" cy="34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1C98C9-0A54-465B-9465-1D331B2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16311"/>
            <a:ext cx="489347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312D-0CA2-410C-84C3-91A9006E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6C01-01F2-435C-B605-986F3E54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5074" cy="4627022"/>
          </a:xfrm>
        </p:spPr>
        <p:txBody>
          <a:bodyPr>
            <a:normAutofit/>
          </a:bodyPr>
          <a:lstStyle/>
          <a:p>
            <a:r>
              <a:rPr lang="en-US" dirty="0"/>
              <a:t>Note that the process of calculating the information gain is akin to feature selection</a:t>
            </a:r>
          </a:p>
          <a:p>
            <a:r>
              <a:rPr lang="en-US" dirty="0"/>
              <a:t>The feature split that produces the most gain is the “most important”</a:t>
            </a:r>
          </a:p>
          <a:p>
            <a:r>
              <a:rPr lang="en-US" dirty="0"/>
              <a:t>Feature splits towards the top of the tree are the most important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EF45F-049F-440E-A848-4662395F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50" y="1366886"/>
            <a:ext cx="5858332" cy="34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1C98C9-0A54-465B-9465-1D331B2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35" y="4858731"/>
            <a:ext cx="489347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1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The Credit Score problem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Decision Trees</a:t>
            </a:r>
          </a:p>
          <a:p>
            <a:r>
              <a:rPr lang="en-US" sz="3200" dirty="0"/>
              <a:t>The wisdom of the crowds</a:t>
            </a:r>
          </a:p>
          <a:p>
            <a:r>
              <a:rPr lang="en-US" sz="3200" dirty="0"/>
              <a:t>Bagged Decision Trees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/>
              <a:t>Gradient boosting</a:t>
            </a:r>
          </a:p>
          <a:p>
            <a:r>
              <a:rPr lang="en-US" sz="3200" dirty="0"/>
              <a:t>Spark ML demo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075A-BE15-4896-BBB2-04CCEE3F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following for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B224-86A9-4258-9A03-9C306D69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https://machinelearningmastery.com/what-is-information-entropy/</a:t>
            </a:r>
            <a:endParaRPr lang="en-US" dirty="0"/>
          </a:p>
          <a:p>
            <a:r>
              <a:rPr lang="en-US" dirty="0">
                <a:hlinkClick r:id="rId3"/>
              </a:rPr>
              <a:t>https://machinelearningmastery.com/information-gain-and-mutual-information/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01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9BDA-1DC6-4ADB-9F16-7E2F447B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Feature Importance:  ISLR Figure 8.9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523C3B-BF8D-4B2E-BCE8-600C49F2E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419" y="1981167"/>
            <a:ext cx="517886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5E2D5-5E77-47E3-8D08-5C2F7D2E6DCF}"/>
              </a:ext>
            </a:extLst>
          </p:cNvPr>
          <p:cNvSpPr txBox="1"/>
          <p:nvPr/>
        </p:nvSpPr>
        <p:spPr>
          <a:xfrm>
            <a:off x="1155058" y="1789939"/>
            <a:ext cx="46097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 importance was computed using the mean decrease in the </a:t>
            </a:r>
            <a:r>
              <a:rPr lang="en-US" sz="2000" dirty="0" err="1"/>
              <a:t>gini</a:t>
            </a:r>
            <a:r>
              <a:rPr lang="en-US" sz="2000" dirty="0"/>
              <a:t> index for the heart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some cases, decision tree feature importance can be used to select features to use in models that don’t have robust feature selection capability (like 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plot at the right shows that </a:t>
            </a:r>
            <a:r>
              <a:rPr lang="en-US" sz="2000" dirty="0" err="1"/>
              <a:t>Thal</a:t>
            </a:r>
            <a:r>
              <a:rPr lang="en-US" sz="2000" dirty="0"/>
              <a:t>, Ca, and </a:t>
            </a:r>
            <a:r>
              <a:rPr lang="en-US" sz="2000" dirty="0" err="1"/>
              <a:t>ChestPain</a:t>
            </a:r>
            <a:r>
              <a:rPr lang="en-US" sz="2000" dirty="0"/>
              <a:t> are the top 3 most important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variable importance plot at the right show the importance's relative the largest (</a:t>
            </a:r>
            <a:r>
              <a:rPr lang="en-US" sz="2000" dirty="0" err="1"/>
              <a:t>Thal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982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B83-239D-4787-9E89-E7FF9B04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DB4-860D-4759-872E-B60171F1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root of the tree (top) with an unseen example to make a prediction</a:t>
            </a:r>
          </a:p>
          <a:p>
            <a:r>
              <a:rPr lang="en-US" dirty="0"/>
              <a:t>Follow the tree decisions to a leaf node</a:t>
            </a:r>
          </a:p>
          <a:p>
            <a:r>
              <a:rPr lang="en-US" dirty="0"/>
              <a:t>In the case of regression, compute the average value of training examples in the leaf node.  The average value of the values in the leaf node will be the predicted value</a:t>
            </a:r>
          </a:p>
          <a:p>
            <a:r>
              <a:rPr lang="en-US" dirty="0"/>
              <a:t>In the case of classification, the majority vote of the classes in the leaf node will be the predicted value</a:t>
            </a:r>
          </a:p>
        </p:txBody>
      </p:sp>
    </p:spTree>
    <p:extLst>
      <p:ext uri="{BB962C8B-B14F-4D97-AF65-F5344CB8AC3E}">
        <p14:creationId xmlns:p14="http://schemas.microsoft.com/office/powerpoint/2010/main" val="267827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33A3-0796-4AC9-A4CC-3BD634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Salary Regression Prediction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368A1-FD5C-48FD-83A9-0A32C6A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997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Data: num years = 3, num hits = 110</a:t>
            </a:r>
          </a:p>
          <a:p>
            <a:r>
              <a:rPr lang="en-US" dirty="0"/>
              <a:t>Follow root to the right child because num years &lt; 4</a:t>
            </a:r>
          </a:p>
          <a:p>
            <a:r>
              <a:rPr lang="en-US" dirty="0"/>
              <a:t>Follow num hits node output to the left because num hits &lt; 117.5</a:t>
            </a:r>
          </a:p>
          <a:p>
            <a:r>
              <a:rPr lang="en-US" dirty="0"/>
              <a:t>Predict salary = 2.4 M because the average salary in this leaf node is 2.4 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57DF-BA90-4668-B16E-675AD3C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15" y="1300899"/>
            <a:ext cx="7186426" cy="53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8A57-19A7-4F6C-8B98-0F8DBB66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Play Golf Classification Prediction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A6C0C-1F33-4187-92D9-91DD110FD314}"/>
              </a:ext>
            </a:extLst>
          </p:cNvPr>
          <p:cNvSpPr txBox="1"/>
          <p:nvPr/>
        </p:nvSpPr>
        <p:spPr>
          <a:xfrm>
            <a:off x="655163" y="1696825"/>
            <a:ext cx="11133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input data observation 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the decision process to the bottom right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majority is play (play = 3, don’t play = 2).  Predict ‘play’.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69EC1-6075-457B-A198-85D3F8FB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85" y="2812852"/>
            <a:ext cx="7522029" cy="34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problems with decision trees?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8915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  <a:p>
            <a:r>
              <a:rPr lang="en-US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86067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Reduce Overfitting Through 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0581"/>
                <a:ext cx="10515600" cy="28410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Biggest problem with decision trees:  Overfitting</a:t>
                </a:r>
              </a:p>
              <a:p>
                <a:r>
                  <a:rPr lang="en-US" dirty="0"/>
                  <a:t>Can reduce overfitting by reducing the number of regions or leaf nodes (pruning)</a:t>
                </a:r>
              </a:p>
              <a:p>
                <a:r>
                  <a:rPr lang="en-US" dirty="0"/>
                  <a:t>Pruning can be done with regularization:</a:t>
                </a:r>
              </a:p>
              <a:p>
                <a:r>
                  <a:rPr lang="en-US" dirty="0"/>
                  <a:t>Start from full tree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0</a:t>
                </a:r>
                <a:r>
                  <a:rPr lang="en-US" dirty="0"/>
                  <a:t> and for each of a sequence of regularization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={0,0.01, 0.02,…}</m:t>
                    </m:r>
                  </m:oMath>
                </a14:m>
                <a:r>
                  <a:rPr lang="en-US" dirty="0"/>
                  <a:t> find the best cost function by removing regions:</a:t>
                </a:r>
              </a:p>
              <a:p>
                <a:r>
                  <a:rPr lang="en-US" dirty="0"/>
                  <a:t>Check performance of each alpha using K-Fold Cross Validation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0581"/>
                <a:ext cx="10515600" cy="2841019"/>
              </a:xfrm>
              <a:blipFill>
                <a:blip r:embed="rId3"/>
                <a:stretch>
                  <a:fillRect l="-928" t="-5365" b="-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85" y="4436378"/>
            <a:ext cx="3752030" cy="124499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3" idx="3"/>
          </p:cNvCxnSpPr>
          <p:nvPr/>
        </p:nvCxnSpPr>
        <p:spPr>
          <a:xfrm flipV="1">
            <a:off x="4264076" y="5307291"/>
            <a:ext cx="1783541" cy="83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1892" y="595517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5249" y="5987097"/>
            <a:ext cx="326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Penalize trees with many regions</a:t>
            </a: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H="1" flipV="1">
            <a:off x="7533842" y="5243295"/>
            <a:ext cx="842302" cy="74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understand</a:t>
            </a:r>
          </a:p>
          <a:p>
            <a:pPr lvl="1"/>
            <a:r>
              <a:rPr lang="en-US" dirty="0"/>
              <a:t>Trees mirror human decision-making </a:t>
            </a:r>
          </a:p>
          <a:p>
            <a:pPr lvl="1"/>
            <a:r>
              <a:rPr lang="en-US" dirty="0"/>
              <a:t>Trees can be displayed graphically</a:t>
            </a:r>
          </a:p>
          <a:p>
            <a:pPr lvl="1"/>
            <a:r>
              <a:rPr lang="en-US" dirty="0"/>
              <a:t>Trees handle qualitative predictors without the need to create dummy variables.</a:t>
            </a:r>
          </a:p>
          <a:p>
            <a:pPr lvl="1"/>
            <a:r>
              <a:rPr lang="en-US" dirty="0"/>
              <a:t>Trees inherently provide feature importance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Plain trees (not random forest for example) have lower predictive accuracy than some of the other regression and classification approaches</a:t>
            </a:r>
          </a:p>
          <a:p>
            <a:pPr lvl="1"/>
            <a:r>
              <a:rPr lang="en-US" dirty="0"/>
              <a:t>High variance:  A small change in the data can cause a large change in the final estimated tree</a:t>
            </a:r>
          </a:p>
        </p:txBody>
      </p:sp>
    </p:spTree>
    <p:extLst>
      <p:ext uri="{BB962C8B-B14F-4D97-AF65-F5344CB8AC3E}">
        <p14:creationId xmlns:p14="http://schemas.microsoft.com/office/powerpoint/2010/main" val="1783730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Bagging:  Bootstrap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429"/>
          </a:xfrm>
        </p:spPr>
        <p:txBody>
          <a:bodyPr>
            <a:normAutofit/>
          </a:bodyPr>
          <a:lstStyle/>
          <a:p>
            <a:r>
              <a:rPr lang="en-US" dirty="0"/>
              <a:t>Problem with decision trees is that they have </a:t>
            </a:r>
            <a:r>
              <a:rPr lang="en-US" i="1" dirty="0"/>
              <a:t>high variance</a:t>
            </a:r>
          </a:p>
          <a:p>
            <a:r>
              <a:rPr lang="en-US" dirty="0"/>
              <a:t>One solution is to average the prediction of several trees using different datasets created by sampling the original dataset</a:t>
            </a:r>
          </a:p>
          <a:p>
            <a:r>
              <a:rPr lang="en-US" dirty="0"/>
              <a:t>Why would this work?</a:t>
            </a:r>
          </a:p>
        </p:txBody>
      </p:sp>
    </p:spTree>
    <p:extLst>
      <p:ext uri="{BB962C8B-B14F-4D97-AF65-F5344CB8AC3E}">
        <p14:creationId xmlns:p14="http://schemas.microsoft.com/office/powerpoint/2010/main" val="1215787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217" r="1971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Wisdom of the crowd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Imagine you ask </a:t>
            </a:r>
            <a:r>
              <a:rPr lang="en-US" sz="1800" i="1" dirty="0"/>
              <a:t>B </a:t>
            </a:r>
            <a:r>
              <a:rPr lang="en-US" sz="1800" dirty="0"/>
              <a:t>individuals their opinion about the height of someone.</a:t>
            </a:r>
          </a:p>
          <a:p>
            <a:r>
              <a:rPr lang="en-US" sz="1800" dirty="0"/>
              <a:t>Suppose that each of them have the same variance </a:t>
            </a:r>
            <a:r>
              <a:rPr lang="en-US" sz="1800" i="1" dirty="0"/>
              <a:t>v</a:t>
            </a:r>
            <a:endParaRPr lang="en-US" sz="1800" dirty="0"/>
          </a:p>
          <a:p>
            <a:r>
              <a:rPr lang="en-US" sz="1800" dirty="0"/>
              <a:t>What would happen to the variance of the average opinion?</a:t>
            </a:r>
          </a:p>
        </p:txBody>
      </p:sp>
    </p:spTree>
    <p:extLst>
      <p:ext uri="{BB962C8B-B14F-4D97-AF65-F5344CB8AC3E}">
        <p14:creationId xmlns:p14="http://schemas.microsoft.com/office/powerpoint/2010/main" val="427552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credit score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US" dirty="0"/>
              <a:t>Predict whether someone will be in financial distress</a:t>
            </a:r>
          </a:p>
          <a:p>
            <a:r>
              <a:rPr lang="en-US" dirty="0"/>
              <a:t>Data from </a:t>
            </a:r>
            <a:r>
              <a:rPr lang="en-US" dirty="0" err="1"/>
              <a:t>Kaggle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https://www.kaggle.com/c/GiveMeSomeCredit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Credit scoring algorithms, which </a:t>
            </a:r>
            <a:r>
              <a:rPr lang="en-US" b="1" i="1" dirty="0"/>
              <a:t>make a guess at the probability of default</a:t>
            </a:r>
            <a:r>
              <a:rPr lang="en-US" i="1" dirty="0"/>
              <a:t>, are the method banks use to determine whether or not a loan should be granted. This competition requires participants to improve on the state of the art in credit scoring, by </a:t>
            </a:r>
            <a:r>
              <a:rPr lang="en-US" b="1" i="1" dirty="0"/>
              <a:t>predicting the probability that somebody will experience financial distress in the next two years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7844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the crowds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5027"/>
          </a:xfrm>
        </p:spPr>
        <p:txBody>
          <a:bodyPr>
            <a:normAutofit/>
          </a:bodyPr>
          <a:lstStyle/>
          <a:p>
            <a:r>
              <a:rPr lang="en-US" dirty="0"/>
              <a:t>If opinions about height are normally distributed with variance </a:t>
            </a:r>
            <a:r>
              <a:rPr lang="en-US" i="1" dirty="0"/>
              <a:t>v</a:t>
            </a:r>
            <a:endParaRPr lang="en-US" dirty="0"/>
          </a:p>
          <a:p>
            <a:r>
              <a:rPr lang="en-US" dirty="0"/>
              <a:t>The average of </a:t>
            </a:r>
            <a:r>
              <a:rPr lang="en-US" i="1" dirty="0"/>
              <a:t>B</a:t>
            </a:r>
            <a:r>
              <a:rPr lang="en-US" dirty="0"/>
              <a:t> opinions will have variance </a:t>
            </a:r>
            <a:r>
              <a:rPr lang="en-US" i="1" dirty="0"/>
              <a:t>v/B</a:t>
            </a:r>
          </a:p>
          <a:p>
            <a:r>
              <a:rPr lang="en-US" dirty="0"/>
              <a:t>Example with a variance of 10 inches per individual in the crowd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3460652"/>
            <a:ext cx="4914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9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9CEA-E19A-4AD9-82C1-5903A38D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C968-9BE4-4081-AF10-A573C72E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sampling is the process of sampling with replacement</a:t>
            </a:r>
          </a:p>
          <a:p>
            <a:r>
              <a:rPr lang="en-US" dirty="0"/>
              <a:t>A collection of observations drawn from a population is a sample</a:t>
            </a:r>
          </a:p>
          <a:p>
            <a:r>
              <a:rPr lang="en-US" dirty="0"/>
              <a:t>Every time an observation is drawn from a population, the observation is returned to the population</a:t>
            </a:r>
          </a:p>
          <a:p>
            <a:r>
              <a:rPr lang="en-US" dirty="0"/>
              <a:t>The process of sampling with replacement means that a bootstrap sample can have multiple instances of the same observation from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2549262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7717-284C-4174-9A95-812814A8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Example with 3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1648-6261-4787-B762-73FB5BF2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69" y="1885360"/>
            <a:ext cx="2522456" cy="452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ISLR Figure 5.11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23874-3022-4CA3-AC78-60E3FDBC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47" y="1548516"/>
            <a:ext cx="5945882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8CE-7309-4BBC-BDC6-6222E1FC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E3F9-742D-4DF3-A9FE-F0BB5634D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unique observations in a bootstrap sample on average will be approximately 2/3 of the number of observations in the population we are sampling. </a:t>
            </a:r>
          </a:p>
          <a:p>
            <a:r>
              <a:rPr lang="en-US" dirty="0"/>
              <a:t>The number of observations in the bootstrap sample is by definition always equal to the number of observations in the population</a:t>
            </a:r>
          </a:p>
          <a:p>
            <a:r>
              <a:rPr lang="en-US" dirty="0"/>
              <a:t>Example, number of rows in training data = 100.  We wish to create a bootstrap sample.  </a:t>
            </a:r>
          </a:p>
          <a:p>
            <a:r>
              <a:rPr lang="en-US" dirty="0"/>
              <a:t>Draw 100 observations with replacement creating a bootstrap sample</a:t>
            </a:r>
          </a:p>
          <a:p>
            <a:r>
              <a:rPr lang="en-US" dirty="0"/>
              <a:t>Approximately 66 of the 100 bootstrap observations are unique</a:t>
            </a:r>
          </a:p>
        </p:txBody>
      </p:sp>
    </p:spTree>
    <p:extLst>
      <p:ext uri="{BB962C8B-B14F-4D97-AF65-F5344CB8AC3E}">
        <p14:creationId xmlns:p14="http://schemas.microsoft.com/office/powerpoint/2010/main" val="237247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73C-78BF-4C9A-9875-8C6F7391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80DD-6471-49C1-A8D3-768826C7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a bootstrap sample is only expected to contain approximately 66% unique observations from the population, the other 33% are called “out of bag” samples. </a:t>
            </a:r>
          </a:p>
          <a:p>
            <a:r>
              <a:rPr lang="en-US" dirty="0"/>
              <a:t>Example from the previous slide, the approximately 33 observations from the population which are NOT included in the bootstrap sample are called the out of bag samples</a:t>
            </a:r>
          </a:p>
          <a:p>
            <a:r>
              <a:rPr lang="en-US" dirty="0"/>
              <a:t>The observations that do not make it into the bootstrap sample are called out of bag observations and can be conveniently used for model validation saving the overhead of K-Fold cross validation</a:t>
            </a:r>
          </a:p>
          <a:p>
            <a:r>
              <a:rPr lang="en-US" dirty="0"/>
              <a:t>Can you identify the out of bag samples from the bootstrap example with 3 observations slide above</a:t>
            </a:r>
          </a:p>
        </p:txBody>
      </p:sp>
    </p:spTree>
    <p:extLst>
      <p:ext uri="{BB962C8B-B14F-4D97-AF65-F5344CB8AC3E}">
        <p14:creationId xmlns:p14="http://schemas.microsoft.com/office/powerpoint/2010/main" val="859794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4523"/>
          </a:xfrm>
        </p:spPr>
        <p:txBody>
          <a:bodyPr/>
          <a:lstStyle/>
          <a:p>
            <a:r>
              <a:rPr lang="en-US" dirty="0"/>
              <a:t>In bagging, we simulate training datasets by aggregating multiple bootstrap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48" y="2898414"/>
            <a:ext cx="5820703" cy="3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5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8418"/>
          </a:xfrm>
        </p:spPr>
        <p:txBody>
          <a:bodyPr/>
          <a:lstStyle/>
          <a:p>
            <a:r>
              <a:rPr lang="en-US" dirty="0"/>
              <a:t>Fit a unique decision tree to each bootstrapped data sample</a:t>
            </a:r>
          </a:p>
          <a:p>
            <a:r>
              <a:rPr lang="en-US" dirty="0"/>
              <a:t>Average the predictions of the models and therefore reduce variance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3118436"/>
            <a:ext cx="4356100" cy="1155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822" y="3334043"/>
            <a:ext cx="1914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Regression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901321"/>
            <a:ext cx="7315200" cy="825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9822" y="5037072"/>
            <a:ext cx="2276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681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5181"/>
          </a:xfrm>
        </p:spPr>
        <p:txBody>
          <a:bodyPr>
            <a:normAutofit/>
          </a:bodyPr>
          <a:lstStyle/>
          <a:p>
            <a:r>
              <a:rPr lang="en-US" dirty="0"/>
              <a:t>In bagging, test error can be calculated using out of bag samples</a:t>
            </a:r>
          </a:p>
          <a:p>
            <a:r>
              <a:rPr lang="en-US" dirty="0"/>
              <a:t>Remember, each data point has approximately 1/3 chance of NOT being included in the bootstrap sample</a:t>
            </a:r>
          </a:p>
          <a:p>
            <a:r>
              <a:rPr lang="en-US" dirty="0"/>
              <a:t>We can use the out of bag (OOB) data points for testing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93243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5181"/>
          </a:xfrm>
        </p:spPr>
        <p:txBody>
          <a:bodyPr>
            <a:normAutofit/>
          </a:bodyPr>
          <a:lstStyle/>
          <a:p>
            <a:r>
              <a:rPr lang="en-US" dirty="0"/>
              <a:t>Because we use the same training data over and over, trees become correlated</a:t>
            </a:r>
          </a:p>
          <a:p>
            <a:r>
              <a:rPr lang="en-US" dirty="0"/>
              <a:t>What happens to correlation in wisdom of the crowds?</a:t>
            </a:r>
          </a:p>
          <a:p>
            <a:r>
              <a:rPr lang="en-US" dirty="0"/>
              <a:t>If I take the average opinion as my prediction, how should I predict the results of the election?: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Independent opinions:  I take each of you outside and I ask you who will win the election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Correlated opinions:  I ask each of you in front of the class</a:t>
            </a:r>
          </a:p>
        </p:txBody>
      </p:sp>
    </p:spTree>
    <p:extLst>
      <p:ext uri="{BB962C8B-B14F-4D97-AF65-F5344CB8AC3E}">
        <p14:creationId xmlns:p14="http://schemas.microsoft.com/office/powerpoint/2010/main" val="749249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ruin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650290"/>
          </a:xfrm>
        </p:spPr>
        <p:txBody>
          <a:bodyPr>
            <a:normAutofit/>
          </a:bodyPr>
          <a:lstStyle/>
          <a:p>
            <a:r>
              <a:rPr lang="en-US" dirty="0"/>
              <a:t>Variance of estimator with correlations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35" y="2259098"/>
            <a:ext cx="38227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35" y="3232477"/>
            <a:ext cx="4914900" cy="3441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B667-B93A-41E3-98E5-5C7ECBCC65C6}"/>
                  </a:ext>
                </a:extLst>
              </p:cNvPr>
              <p:cNvSpPr txBox="1"/>
              <p:nvPr/>
            </p:nvSpPr>
            <p:spPr>
              <a:xfrm>
                <a:off x="838200" y="2664067"/>
                <a:ext cx="4256988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= correlation coefficient between individuals in the crowd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variance of individuals in the crowd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 = Num individuals in sample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variance of a sample of individuals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 good explanation of why increasing correlation increases variance, see </a:t>
                </a:r>
                <a:r>
                  <a:rPr lang="en-US" sz="1400" dirty="0">
                    <a:hlinkClick r:id="rId4"/>
                  </a:rPr>
                  <a:t>https://stats.stackexchange.com/questions/464200/why-highly-correlated-means-higher-variance</a:t>
                </a:r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B667-B93A-41E3-98E5-5C7ECBCC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067"/>
                <a:ext cx="4256988" cy="3016210"/>
              </a:xfrm>
              <a:prstGeom prst="rect">
                <a:avLst/>
              </a:prstGeom>
              <a:blipFill>
                <a:blip r:embed="rId5"/>
                <a:stretch>
                  <a:fillRect l="-1003" t="-1010" r="-71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6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credit score problem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US" dirty="0"/>
              <a:t>Predict whether someone will be in financial distress</a:t>
            </a:r>
          </a:p>
          <a:p>
            <a:r>
              <a:rPr lang="en-US" dirty="0"/>
              <a:t>Data from </a:t>
            </a:r>
            <a:r>
              <a:rPr lang="en-US" dirty="0" err="1"/>
              <a:t>Kaggle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https://www.kaggle.com/c/GiveMeSomeCredit</a:t>
            </a: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38163" y="5688016"/>
            <a:ext cx="4933208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38163" y="3184302"/>
            <a:ext cx="0" cy="2503715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863637" y="426199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20" name="Oval 19"/>
          <p:cNvSpPr/>
          <p:nvPr/>
        </p:nvSpPr>
        <p:spPr>
          <a:xfrm>
            <a:off x="3692398" y="4251104"/>
            <a:ext cx="195943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51079" y="5709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9685" y="5709792"/>
            <a:ext cx="5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6063" y="3180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6224651" y="3140767"/>
            <a:ext cx="195943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16392" y="3070007"/>
            <a:ext cx="4767942" cy="2596243"/>
          </a:xfrm>
          <a:custGeom>
            <a:avLst/>
            <a:gdLst>
              <a:gd name="connsiteX0" fmla="*/ 0 w 4767942"/>
              <a:gd name="connsiteY0" fmla="*/ 2596243 h 2596243"/>
              <a:gd name="connsiteX1" fmla="*/ 1066800 w 4767942"/>
              <a:gd name="connsiteY1" fmla="*/ 1333500 h 2596243"/>
              <a:gd name="connsiteX2" fmla="*/ 3722914 w 4767942"/>
              <a:gd name="connsiteY2" fmla="*/ 136071 h 2596243"/>
              <a:gd name="connsiteX3" fmla="*/ 4767942 w 4767942"/>
              <a:gd name="connsiteY3" fmla="*/ 27214 h 2596243"/>
              <a:gd name="connsiteX4" fmla="*/ 4767942 w 4767942"/>
              <a:gd name="connsiteY4" fmla="*/ 27214 h 259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7942" h="2596243">
                <a:moveTo>
                  <a:pt x="0" y="2596243"/>
                </a:moveTo>
                <a:cubicBezTo>
                  <a:pt x="223157" y="2169886"/>
                  <a:pt x="446314" y="1743529"/>
                  <a:pt x="1066800" y="1333500"/>
                </a:cubicBezTo>
                <a:cubicBezTo>
                  <a:pt x="1687286" y="923471"/>
                  <a:pt x="3106057" y="353785"/>
                  <a:pt x="3722914" y="136071"/>
                </a:cubicBezTo>
                <a:cubicBezTo>
                  <a:pt x="4339771" y="-81643"/>
                  <a:pt x="4767942" y="27214"/>
                  <a:pt x="4767942" y="27214"/>
                </a:cubicBezTo>
                <a:lnTo>
                  <a:pt x="4767942" y="272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616392" y="3140768"/>
            <a:ext cx="4767942" cy="2525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800000">
            <a:off x="4517503" y="4273267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classifier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12533" y="3466703"/>
            <a:ext cx="3541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measure that combines all thresholds of a decision method is the </a:t>
            </a:r>
            <a:r>
              <a:rPr lang="en-US" sz="2400" b="1" dirty="0"/>
              <a:t>Area Under the ROC Curve (AUC)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8B75F-A388-4421-82FC-42355BE22E51}"/>
              </a:ext>
            </a:extLst>
          </p:cNvPr>
          <p:cNvSpPr txBox="1"/>
          <p:nvPr/>
        </p:nvSpPr>
        <p:spPr>
          <a:xfrm>
            <a:off x="4294301" y="5894459"/>
            <a:ext cx="207745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1559693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648418"/>
              </a:xfrm>
            </p:spPr>
            <p:txBody>
              <a:bodyPr/>
              <a:lstStyle/>
              <a:p>
                <a:r>
                  <a:rPr lang="en-US" dirty="0"/>
                  <a:t>Random forest tries to remove correlation by randomly sampling training data columns at each split point</a:t>
                </a:r>
              </a:p>
              <a:p>
                <a:r>
                  <a:rPr lang="en-US" dirty="0"/>
                  <a:t>Therefore, each tree uses different feature subsets for the prediction</a:t>
                </a:r>
              </a:p>
              <a:p>
                <a:r>
                  <a:rPr lang="en-US" dirty="0"/>
                  <a:t>A typical number of columns to sample </a:t>
                </a:r>
                <a:r>
                  <a:rPr lang="en-US" i="1" dirty="0"/>
                  <a:t>m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p </a:t>
                </a:r>
                <a:r>
                  <a:rPr lang="en-US" dirty="0"/>
                  <a:t>is the number of columns in the training data.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648418"/>
              </a:xfrm>
              <a:blipFill>
                <a:blip r:embed="rId2"/>
                <a:stretch>
                  <a:fillRect l="-1043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967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A323-5B7B-4BA4-8DA1-AA3CAC6C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FC13FF-A8A0-4F17-9CBB-33CFD5629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854" y="2867215"/>
            <a:ext cx="6557052" cy="357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CFFF0-AA52-4AF1-AB9F-39C2FA078501}"/>
              </a:ext>
            </a:extLst>
          </p:cNvPr>
          <p:cNvSpPr txBox="1"/>
          <p:nvPr/>
        </p:nvSpPr>
        <p:spPr>
          <a:xfrm>
            <a:off x="947394" y="1437588"/>
            <a:ext cx="819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baseball data set with 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 is a model hyper-parameter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typical good m = sqrt(num cols) = 2</a:t>
            </a:r>
          </a:p>
        </p:txBody>
      </p:sp>
    </p:spTree>
    <p:extLst>
      <p:ext uri="{BB962C8B-B14F-4D97-AF65-F5344CB8AC3E}">
        <p14:creationId xmlns:p14="http://schemas.microsoft.com/office/powerpoint/2010/main" val="150479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E87D-4785-4813-9945-E72BBB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0FE8-5E4F-4F20-98CD-BECE7800A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8039" cy="78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m=2, select 2 columns at random from the bootstrap sample to split the first node in the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79CBE-CAD7-4752-BA2B-0B4552BB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723" y="3040228"/>
            <a:ext cx="5847908" cy="31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7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C066-2B91-414C-AE20-04359A2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AA06-16F3-4541-B4EA-7FB04DDB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5216"/>
          </a:xfrm>
        </p:spPr>
        <p:txBody>
          <a:bodyPr/>
          <a:lstStyle/>
          <a:p>
            <a:r>
              <a:rPr lang="en-US" dirty="0"/>
              <a:t>At the next split, pick 2 more columns at random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84BAF-3EB7-4F32-B3A2-791403B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96" y="2795033"/>
            <a:ext cx="6177208" cy="33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6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B81-9B1D-4FD5-A990-5B2B9627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 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E3D55-4DCB-42C0-A250-38475F6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training data set</a:t>
            </a:r>
          </a:p>
          <a:p>
            <a:r>
              <a:rPr lang="en-US" dirty="0"/>
              <a:t>Take n bootstrap samples where n is equal to the desired number of trees in the forest</a:t>
            </a:r>
          </a:p>
          <a:p>
            <a:r>
              <a:rPr lang="en-US" dirty="0"/>
              <a:t>For each bootstrap sample, grow a decision tree by sampling m columns of the bootstrap sample at each decision point</a:t>
            </a:r>
          </a:p>
          <a:p>
            <a:r>
              <a:rPr lang="en-US" dirty="0"/>
              <a:t>Prediction is determined by the average outcome (regression) or majority vote (classification) of the forest of predictors</a:t>
            </a:r>
          </a:p>
        </p:txBody>
      </p:sp>
    </p:spTree>
    <p:extLst>
      <p:ext uri="{BB962C8B-B14F-4D97-AF65-F5344CB8AC3E}">
        <p14:creationId xmlns:p14="http://schemas.microsoft.com/office/powerpoint/2010/main" val="93970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AB46-AC52-44F6-A14C-E9AFBE0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Spark Random Forest 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B59D-0DCF-4184-8D3B-14B7D2CF2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2049"/>
            <a:ext cx="10515600" cy="415491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featureSubsetStrategy</a:t>
            </a:r>
            <a:r>
              <a:rPr lang="en-US" dirty="0"/>
              <a:t> = Param(parent='undefined', name='</a:t>
            </a:r>
            <a:r>
              <a:rPr lang="en-US" dirty="0" err="1"/>
              <a:t>featureSubsetStrategy</a:t>
            </a:r>
            <a:r>
              <a:rPr lang="en-US" dirty="0"/>
              <a:t>', doc="The number of features to consider for splits at each tree node. Supported options: 'auto' (choose automatically for task: If </a:t>
            </a:r>
            <a:r>
              <a:rPr lang="en-US" dirty="0" err="1"/>
              <a:t>numTrees</a:t>
            </a:r>
            <a:r>
              <a:rPr lang="en-US" dirty="0"/>
              <a:t> == 1, set to 'all'. If </a:t>
            </a:r>
            <a:r>
              <a:rPr lang="en-US" dirty="0" err="1"/>
              <a:t>numTrees</a:t>
            </a:r>
            <a:r>
              <a:rPr lang="en-US" dirty="0"/>
              <a:t> &gt; 1 (forest), set to 'sqrt' for classification and to '</a:t>
            </a:r>
            <a:r>
              <a:rPr lang="en-US" dirty="0" err="1"/>
              <a:t>onethird</a:t>
            </a:r>
            <a:r>
              <a:rPr lang="en-US" dirty="0"/>
              <a:t>' for regression), 'all' (use all features), '</a:t>
            </a:r>
            <a:r>
              <a:rPr lang="en-US" dirty="0" err="1"/>
              <a:t>onethird</a:t>
            </a:r>
            <a:r>
              <a:rPr lang="en-US" dirty="0"/>
              <a:t>' (use 1/3 of the features), 'sqrt' (use sqrt(number of features)), 'log2' (use log2(number of features)), 'n' (when n is in the range (0, 1.0], use n * number of features. When n is in the range (1, number of features), use n features). default = 'auto'")impurity:  The information gain calculation - </a:t>
            </a:r>
            <a:r>
              <a:rPr lang="en-US" dirty="0" err="1"/>
              <a:t>gini</a:t>
            </a:r>
            <a:r>
              <a:rPr lang="en-US" dirty="0"/>
              <a:t>, entropy</a:t>
            </a:r>
          </a:p>
          <a:p>
            <a:r>
              <a:rPr lang="en-US" dirty="0" err="1"/>
              <a:t>maxBins</a:t>
            </a:r>
            <a:r>
              <a:rPr lang="en-US" dirty="0"/>
              <a:t> = Param(parent='undefined', name='</a:t>
            </a:r>
            <a:r>
              <a:rPr lang="en-US" dirty="0" err="1"/>
              <a:t>maxBins</a:t>
            </a:r>
            <a:r>
              <a:rPr lang="en-US" dirty="0"/>
              <a:t>', doc='Max number of bins for discretizing continuous features. Must be &gt;=2 and &gt;= number of categories for any categorical feature.')</a:t>
            </a:r>
            <a:r>
              <a:rPr lang="en-US" dirty="0" err="1"/>
              <a:t>maxDepth</a:t>
            </a:r>
            <a:r>
              <a:rPr lang="en-US" dirty="0"/>
              <a:t>:  Maximum number of splits in the tree</a:t>
            </a:r>
          </a:p>
        </p:txBody>
      </p:sp>
    </p:spTree>
    <p:extLst>
      <p:ext uri="{BB962C8B-B14F-4D97-AF65-F5344CB8AC3E}">
        <p14:creationId xmlns:p14="http://schemas.microsoft.com/office/powerpoint/2010/main" val="2756024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8EA0-A790-41BD-A6B3-C5112837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Spark Random Forest 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EE74-4959-49A1-AB8A-F16279D3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numTrees</a:t>
            </a:r>
            <a:r>
              <a:rPr lang="en-US" dirty="0"/>
              <a:t> = Param(parent='undefined', name='</a:t>
            </a:r>
            <a:r>
              <a:rPr lang="en-US" dirty="0" err="1"/>
              <a:t>numTrees</a:t>
            </a:r>
            <a:r>
              <a:rPr lang="en-US" dirty="0"/>
              <a:t>', doc='Number of trees to train (&gt;= 1).’)</a:t>
            </a:r>
          </a:p>
          <a:p>
            <a:r>
              <a:rPr lang="en-US" dirty="0" err="1"/>
              <a:t>minInstancesPerNode</a:t>
            </a:r>
            <a:r>
              <a:rPr lang="en-US" dirty="0"/>
              <a:t> = Param(parent='undefined', name='</a:t>
            </a:r>
            <a:r>
              <a:rPr lang="en-US" dirty="0" err="1"/>
              <a:t>minInstancesPerNode</a:t>
            </a:r>
            <a:r>
              <a:rPr lang="en-US" dirty="0"/>
              <a:t>', doc='Minimum number of instances each child must have after split. If a split causes the left or right child to have fewer than </a:t>
            </a:r>
            <a:r>
              <a:rPr lang="en-US" dirty="0" err="1"/>
              <a:t>minInstancesPerNode</a:t>
            </a:r>
            <a:r>
              <a:rPr lang="en-US" dirty="0"/>
              <a:t>, the split will be discarded as invalid. Should be &gt;= 1.’)</a:t>
            </a:r>
          </a:p>
          <a:p>
            <a:r>
              <a:rPr lang="en-US" dirty="0"/>
              <a:t>impurity = Param(parent='undefined', name='impurity', doc='Criterion used for information gain calculation (case-insensitive). Supported options: entropy, </a:t>
            </a:r>
            <a:r>
              <a:rPr lang="en-US" dirty="0" err="1"/>
              <a:t>gini</a:t>
            </a:r>
            <a:r>
              <a:rPr lang="en-US" dirty="0"/>
              <a:t>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50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Machines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283629"/>
          </a:xfrm>
        </p:spPr>
        <p:txBody>
          <a:bodyPr>
            <a:normAutofit/>
          </a:bodyPr>
          <a:lstStyle/>
          <a:p>
            <a:r>
              <a:rPr lang="en-US" dirty="0"/>
              <a:t>Gradient boosting learns new models based on what was not learned before.</a:t>
            </a:r>
          </a:p>
          <a:p>
            <a:r>
              <a:rPr lang="en-US" dirty="0"/>
              <a:t>Theory is deep – outside of the scope of the course – but</a:t>
            </a:r>
          </a:p>
          <a:p>
            <a:pPr lvl="1"/>
            <a:r>
              <a:rPr lang="en-US" dirty="0"/>
              <a:t>Boosting is the concept of combining multiple </a:t>
            </a:r>
            <a:r>
              <a:rPr lang="en-US" i="1" dirty="0"/>
              <a:t>weak  learners </a:t>
            </a:r>
            <a:r>
              <a:rPr lang="en-US" dirty="0"/>
              <a:t>(e.g., barely better than chance) into a </a:t>
            </a:r>
            <a:r>
              <a:rPr lang="en-US" i="1" dirty="0"/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Bagging aims to reduce variance</a:t>
            </a:r>
          </a:p>
          <a:p>
            <a:r>
              <a:rPr lang="en-US" dirty="0"/>
              <a:t>Boosting aims to reduce bias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0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EC19-341B-4847-A0BC-4E6332F8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F5BE-1B41-42A7-B9C6-BE5CAE8A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very small trees called “stumps” are used in a GBM forest</a:t>
            </a:r>
          </a:p>
          <a:p>
            <a:r>
              <a:rPr lang="en-US" dirty="0"/>
              <a:t>Each stump is a weak learner</a:t>
            </a:r>
          </a:p>
          <a:p>
            <a:r>
              <a:rPr lang="en-US" dirty="0"/>
              <a:t>Each stump classifies only slightly better than a random guess</a:t>
            </a:r>
          </a:p>
        </p:txBody>
      </p:sp>
    </p:spTree>
    <p:extLst>
      <p:ext uri="{BB962C8B-B14F-4D97-AF65-F5344CB8AC3E}">
        <p14:creationId xmlns:p14="http://schemas.microsoft.com/office/powerpoint/2010/main" val="1943740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CE20-5211-4702-96D7-14C6126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34B2-CFB9-4E2F-896C-B39B9729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Random Forest grows a forest of trees in parallel where trees don’t depend on each other</a:t>
            </a:r>
          </a:p>
          <a:p>
            <a:r>
              <a:rPr lang="en-US" dirty="0"/>
              <a:t>GBM grows a forest of trees where each tree is grown serially one after the other and each subsequent tree depends on the previous trees</a:t>
            </a:r>
          </a:p>
          <a:p>
            <a:r>
              <a:rPr lang="en-US" dirty="0"/>
              <a:t>Start by growing a stump and using the training data to calculate the error</a:t>
            </a:r>
          </a:p>
          <a:p>
            <a:r>
              <a:rPr lang="en-US" dirty="0"/>
              <a:t>Error is the difference between the true and predicted outcomes</a:t>
            </a:r>
          </a:p>
          <a:p>
            <a:r>
              <a:rPr lang="en-US" dirty="0"/>
              <a:t>A fraction of the error from the previous tree is then used as the outcome column to grow the next tree in the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60" y="1825626"/>
            <a:ext cx="1048515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credit score problem (3)</a:t>
            </a:r>
          </a:p>
        </p:txBody>
      </p:sp>
    </p:spTree>
    <p:extLst>
      <p:ext uri="{BB962C8B-B14F-4D97-AF65-F5344CB8AC3E}">
        <p14:creationId xmlns:p14="http://schemas.microsoft.com/office/powerpoint/2010/main" val="3706881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14BD-779C-4A7A-B29C-2344FB67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61"/>
          </a:xfrm>
        </p:spPr>
        <p:txBody>
          <a:bodyPr/>
          <a:lstStyle/>
          <a:p>
            <a:r>
              <a:rPr lang="en-US" dirty="0"/>
              <a:t>GBM: ISLR Algorithm 8.2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329089-0ABE-4725-AC16-C5AF7068E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353" y="1369231"/>
            <a:ext cx="6625919" cy="51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0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7D98-E119-4FD5-8AAA-EF814815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GBM Block Diagram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D3C0D-CCFC-435A-A868-5200BF52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90688"/>
            <a:ext cx="116967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72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DBD6-D8B0-4493-BAF8-FFCDCD2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F6CA-4F8B-4E09-9B44-DF1C44C4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web site has an interesting GBM tutorial where the author rolls his own GBT code:</a:t>
            </a:r>
          </a:p>
          <a:p>
            <a:r>
              <a:rPr lang="en-US" dirty="0">
                <a:hlinkClick r:id="rId2"/>
              </a:rPr>
              <a:t>https://medium.com/mlreview/gradient-boosting-from-scratch-1e317ae4587d</a:t>
            </a:r>
            <a:r>
              <a:rPr lang="en-US" dirty="0"/>
              <a:t> </a:t>
            </a:r>
          </a:p>
          <a:p>
            <a:r>
              <a:rPr lang="en-US" dirty="0"/>
              <a:t>The visualizations show </a:t>
            </a:r>
          </a:p>
          <a:p>
            <a:pPr lvl="1"/>
            <a:r>
              <a:rPr lang="en-US" dirty="0"/>
              <a:t>Predictions slowly improve</a:t>
            </a:r>
          </a:p>
          <a:p>
            <a:pPr lvl="1"/>
            <a:r>
              <a:rPr lang="en-US" dirty="0"/>
              <a:t>Residuals slowly reduce towards zero</a:t>
            </a:r>
          </a:p>
        </p:txBody>
      </p:sp>
    </p:spTree>
    <p:extLst>
      <p:ext uri="{BB962C8B-B14F-4D97-AF65-F5344CB8AC3E}">
        <p14:creationId xmlns:p14="http://schemas.microsoft.com/office/powerpoint/2010/main" val="151763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34E0-C87D-4D8F-B082-5F1C5ABF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(Shrinkage) Tuning </a:t>
            </a:r>
            <a:r>
              <a:rPr lang="en-US" dirty="0" err="1"/>
              <a:t>Parmaeter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F4E3-A78D-4454-B786-826382B6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 that the shrinkage parameter lambda selects a fraction of the current tree.</a:t>
            </a:r>
          </a:p>
          <a:p>
            <a:r>
              <a:rPr lang="en-US" dirty="0"/>
              <a:t>A smaller lambda means the model learns slower.</a:t>
            </a:r>
          </a:p>
          <a:p>
            <a:r>
              <a:rPr lang="en-US" dirty="0"/>
              <a:t>Slower learning generally produces better generalization performance</a:t>
            </a:r>
          </a:p>
          <a:p>
            <a:r>
              <a:rPr lang="en-US" dirty="0"/>
              <a:t>Rule of thumb: 0 &lt; Lambda &lt; 0.125</a:t>
            </a:r>
          </a:p>
          <a:p>
            <a:r>
              <a:rPr lang="en-US" dirty="0"/>
              <a:t>If the shrinkage parameter lambda = 0.01, need to grow 100 trees to reach the equivalent of 1 tree.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https://machinelearningmastery.com/configure-gradient-boosting-algorithm/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7568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8C6E-8008-4F6B-B3D3-DCF592AE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Trees Tuning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EAF1-A913-4100-899E-588DE5E3E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 of trees works in combination with the shrinkage parameter lambda.</a:t>
            </a:r>
          </a:p>
          <a:p>
            <a:r>
              <a:rPr lang="en-US" dirty="0"/>
              <a:t>If lambda == 0.1, we need to grow 10 trees to reach the equivalent of one tree</a:t>
            </a:r>
          </a:p>
          <a:p>
            <a:r>
              <a:rPr lang="en-US" dirty="0"/>
              <a:t>The optimum lambda and number of trees are inversely proportional to each other</a:t>
            </a:r>
          </a:p>
          <a:p>
            <a:r>
              <a:rPr lang="en-US" dirty="0"/>
              <a:t>Rule of thumb: 100 &lt; </a:t>
            </a:r>
            <a:r>
              <a:rPr lang="en-US" dirty="0" err="1"/>
              <a:t>num_trees</a:t>
            </a:r>
            <a:r>
              <a:rPr lang="en-US" dirty="0"/>
              <a:t> &lt; 500</a:t>
            </a:r>
          </a:p>
          <a:p>
            <a:r>
              <a:rPr lang="en-US" dirty="0"/>
              <a:t>One grid search strategy is to simply set the number of trees to a large number like 1000 and then terminate when the marginal loss improvement is less than a threshold.</a:t>
            </a:r>
          </a:p>
        </p:txBody>
      </p:sp>
    </p:spTree>
    <p:extLst>
      <p:ext uri="{BB962C8B-B14F-4D97-AF65-F5344CB8AC3E}">
        <p14:creationId xmlns:p14="http://schemas.microsoft.com/office/powerpoint/2010/main" val="3020059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3E7-A1D2-4FC8-8D4D-28AC9AC3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Depth Tuning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FD59-7441-4E0B-B733-9F82B82B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GBM works best with weak learners</a:t>
            </a:r>
          </a:p>
          <a:p>
            <a:r>
              <a:rPr lang="en-US" dirty="0"/>
              <a:t>Increasing tree depth leads to stronger learners / higher variance / more complexity</a:t>
            </a:r>
          </a:p>
          <a:p>
            <a:r>
              <a:rPr lang="en-US" dirty="0"/>
              <a:t>It’s counter intuitive but stronger learners degrade overall model performance</a:t>
            </a:r>
          </a:p>
          <a:p>
            <a:r>
              <a:rPr lang="en-US" dirty="0"/>
              <a:t>Rule of thumb: Set depth between 2 and 8</a:t>
            </a:r>
          </a:p>
        </p:txBody>
      </p:sp>
    </p:spTree>
    <p:extLst>
      <p:ext uri="{BB962C8B-B14F-4D97-AF65-F5344CB8AC3E}">
        <p14:creationId xmlns:p14="http://schemas.microsoft.com/office/powerpoint/2010/main" val="597367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A69B-AACA-449A-8059-2D9B5062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2462-5330-4027-93CF-B9C202014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maxIter</a:t>
            </a:r>
            <a:r>
              <a:rPr lang="en-US" dirty="0"/>
              <a:t> = Param(parent='undefined', name='</a:t>
            </a:r>
            <a:r>
              <a:rPr lang="en-US" dirty="0" err="1"/>
              <a:t>maxIter</a:t>
            </a:r>
            <a:r>
              <a:rPr lang="en-US" dirty="0"/>
              <a:t>', doc='max number of iterations (&gt;= 0).’).  Defaults to 20.</a:t>
            </a:r>
          </a:p>
          <a:p>
            <a:r>
              <a:rPr lang="en-US" i="1" dirty="0" err="1"/>
              <a:t>stepSize</a:t>
            </a:r>
            <a:r>
              <a:rPr lang="en-US" i="1" dirty="0"/>
              <a:t> = Param(parent='undefined', name='</a:t>
            </a:r>
            <a:r>
              <a:rPr lang="en-US" i="1" dirty="0" err="1"/>
              <a:t>stepSize</a:t>
            </a:r>
            <a:r>
              <a:rPr lang="en-US" i="1" dirty="0"/>
              <a:t>', doc='Step size to be used for each iteration of optimization (&gt;= 0).’).  Defaults to 0.1.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1A86-56FC-449E-88A2-BC6BF555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AFEB7-FFBD-48E4-B17B-AE827140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validationIndicatorCol</a:t>
            </a:r>
            <a:r>
              <a:rPr lang="en-US" dirty="0"/>
              <a:t> = Param(parent='undefined', name='</a:t>
            </a:r>
            <a:r>
              <a:rPr lang="en-US" dirty="0" err="1"/>
              <a:t>validationIndicatorCol</a:t>
            </a:r>
            <a:r>
              <a:rPr lang="en-US" dirty="0"/>
              <a:t>', doc='name of the column that indicates whether each row is for training or for validation. False indicates training; true indicates validation.’</a:t>
            </a:r>
          </a:p>
          <a:p>
            <a:r>
              <a:rPr lang="en-US" dirty="0" err="1"/>
              <a:t>lossType</a:t>
            </a:r>
            <a:r>
              <a:rPr lang="en-US" dirty="0"/>
              <a:t> = Param(parent='undefined', name='</a:t>
            </a:r>
            <a:r>
              <a:rPr lang="en-US" dirty="0" err="1"/>
              <a:t>lossType</a:t>
            </a:r>
            <a:r>
              <a:rPr lang="en-US" dirty="0"/>
              <a:t>', doc='Loss function which GBT tries to minimize (case-insensitive). Supported options: logistic')</a:t>
            </a:r>
          </a:p>
          <a:p>
            <a:r>
              <a:rPr lang="en-US" dirty="0" err="1"/>
              <a:t>validationTol</a:t>
            </a:r>
            <a:r>
              <a:rPr lang="en-US" dirty="0"/>
              <a:t> = Param(parent='undefined', name='</a:t>
            </a:r>
            <a:r>
              <a:rPr lang="en-US" dirty="0" err="1"/>
              <a:t>validationTol</a:t>
            </a:r>
            <a:r>
              <a:rPr lang="en-US" dirty="0"/>
              <a:t>', doc='Threshold for stopping early when fit with validation is used. If the error rate on the validation input changes by less than the </a:t>
            </a:r>
            <a:r>
              <a:rPr lang="en-US" dirty="0" err="1"/>
              <a:t>validationTol</a:t>
            </a:r>
            <a:r>
              <a:rPr lang="en-US" dirty="0"/>
              <a:t>, then learning will stop early (before `</a:t>
            </a:r>
            <a:r>
              <a:rPr lang="en-US" dirty="0" err="1"/>
              <a:t>maxIter</a:t>
            </a:r>
            <a:r>
              <a:rPr lang="en-US" dirty="0"/>
              <a:t>`). This parameter is ignored when fit without validation is used.')</a:t>
            </a:r>
          </a:p>
        </p:txBody>
      </p:sp>
    </p:spTree>
    <p:extLst>
      <p:ext uri="{BB962C8B-B14F-4D97-AF65-F5344CB8AC3E}">
        <p14:creationId xmlns:p14="http://schemas.microsoft.com/office/powerpoint/2010/main" val="2168830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8221-AF93-4110-9BC0-B1761E3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DA6A-2497-46A0-824C-D9A430CD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maxDepth</a:t>
            </a:r>
            <a:r>
              <a:rPr lang="en-US" dirty="0"/>
              <a:t> = Param(parent='undefined', name='</a:t>
            </a:r>
            <a:r>
              <a:rPr lang="en-US" dirty="0" err="1"/>
              <a:t>maxDepth</a:t>
            </a:r>
            <a:r>
              <a:rPr lang="en-US" dirty="0"/>
              <a:t>', doc='Maximum depth of the tree. (&gt;= 0) E.g., depth 0 means 1 leaf node; depth 1 means 1 internal node + 2 leaf nodes.’)</a:t>
            </a:r>
          </a:p>
          <a:p>
            <a:r>
              <a:rPr lang="en-US" dirty="0" err="1"/>
              <a:t>minInstancesPerNode</a:t>
            </a:r>
            <a:r>
              <a:rPr lang="en-US" dirty="0"/>
              <a:t> = Param(parent='undefined', name='</a:t>
            </a:r>
            <a:r>
              <a:rPr lang="en-US" dirty="0" err="1"/>
              <a:t>minInstancesPerNode</a:t>
            </a:r>
            <a:r>
              <a:rPr lang="en-US" dirty="0"/>
              <a:t>', doc='Minimum number of instances each child must have after split. If a split causes the left or right child to have fewer than </a:t>
            </a:r>
            <a:r>
              <a:rPr lang="en-US" dirty="0" err="1"/>
              <a:t>minInstancesPerNode</a:t>
            </a:r>
            <a:r>
              <a:rPr lang="en-US" dirty="0"/>
              <a:t>, the split will be discarded as invalid. Should be &gt;= 1.’)</a:t>
            </a:r>
          </a:p>
        </p:txBody>
      </p:sp>
    </p:spTree>
    <p:extLst>
      <p:ext uri="{BB962C8B-B14F-4D97-AF65-F5344CB8AC3E}">
        <p14:creationId xmlns:p14="http://schemas.microsoft.com/office/powerpoint/2010/main" val="3508301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E071-2006-4888-9B91-EEB1360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5288-7FD6-4237-90E9-4A900E94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Note:  Like Random Forest, GBM also has a parameter to control random feature selection</a:t>
            </a:r>
          </a:p>
          <a:p>
            <a:r>
              <a:rPr lang="en-US" dirty="0" err="1"/>
              <a:t>featureSubsetStrategy</a:t>
            </a:r>
            <a:r>
              <a:rPr lang="en-US" dirty="0"/>
              <a:t> = Param(parent='undefined', name='</a:t>
            </a:r>
            <a:r>
              <a:rPr lang="en-US" dirty="0" err="1"/>
              <a:t>featureSubsetStrategy</a:t>
            </a:r>
            <a:r>
              <a:rPr lang="en-US" dirty="0"/>
              <a:t>', doc="The number of features to consider for splits at each tree node. Supported options: 'auto' (choose automatically for task: If </a:t>
            </a:r>
            <a:r>
              <a:rPr lang="en-US" dirty="0" err="1"/>
              <a:t>numTrees</a:t>
            </a:r>
            <a:r>
              <a:rPr lang="en-US" dirty="0"/>
              <a:t> == 1, set to 'all'. If </a:t>
            </a:r>
            <a:r>
              <a:rPr lang="en-US" dirty="0" err="1"/>
              <a:t>numTrees</a:t>
            </a:r>
            <a:r>
              <a:rPr lang="en-US" dirty="0"/>
              <a:t> &gt; 1 (forest), set to 'sqrt' for classification and to '</a:t>
            </a:r>
            <a:r>
              <a:rPr lang="en-US" dirty="0" err="1"/>
              <a:t>onethird</a:t>
            </a:r>
            <a:r>
              <a:rPr lang="en-US" dirty="0"/>
              <a:t>' for regression), 'all' (use all features), '</a:t>
            </a:r>
            <a:r>
              <a:rPr lang="en-US" dirty="0" err="1"/>
              <a:t>onethird</a:t>
            </a:r>
            <a:r>
              <a:rPr lang="en-US" dirty="0"/>
              <a:t>' (use 1/3 of the features), 'sqrt' (use sqrt(number of features)), 'log2' (use log2(number of features)), 'n' (when n is in the range (0, 1.0], use n * number of features. When n is in the range (1, number of features), use n features). default = 'auto’”)</a:t>
            </a:r>
          </a:p>
          <a:p>
            <a:r>
              <a:rPr lang="en-US" dirty="0" err="1"/>
              <a:t>subsamplingRate</a:t>
            </a:r>
            <a:r>
              <a:rPr lang="en-US" dirty="0"/>
              <a:t> = Param(parent='undefined', name='</a:t>
            </a:r>
            <a:r>
              <a:rPr lang="en-US" dirty="0" err="1"/>
              <a:t>subsamplingRate</a:t>
            </a:r>
            <a:r>
              <a:rPr lang="en-US" dirty="0"/>
              <a:t>', doc='Fraction of the training data used for learning each decision tree, in range (0, 1].')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 with logistic regression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358"/>
          </a:xfrm>
        </p:spPr>
        <p:txBody>
          <a:bodyPr/>
          <a:lstStyle/>
          <a:p>
            <a:r>
              <a:rPr lang="en-US" dirty="0"/>
              <a:t>Remember the model we are trying to learn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What is the boundary between classes?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24" y="2802834"/>
            <a:ext cx="7585952" cy="14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Compared to Kaggle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21911"/>
          </a:xfrm>
        </p:spPr>
        <p:txBody>
          <a:bodyPr>
            <a:normAutofit/>
          </a:bodyPr>
          <a:lstStyle/>
          <a:p>
            <a:r>
              <a:rPr lang="en-US" dirty="0"/>
              <a:t>60% training, 20% validation, 10% testing</a:t>
            </a:r>
          </a:p>
          <a:p>
            <a:r>
              <a:rPr lang="en-US" dirty="0"/>
              <a:t>Regularized logistic regression: 63% AUC</a:t>
            </a:r>
          </a:p>
          <a:p>
            <a:r>
              <a:rPr lang="en-US" dirty="0"/>
              <a:t>Random forest: 84% AUC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756844"/>
            <a:ext cx="12090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2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71067"/>
          </a:xfrm>
        </p:spPr>
        <p:txBody>
          <a:bodyPr>
            <a:normAutofit/>
          </a:bodyPr>
          <a:lstStyle/>
          <a:p>
            <a:r>
              <a:rPr lang="en-US" dirty="0"/>
              <a:t>Logistic regression: easy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2148"/>
            <a:ext cx="4991100" cy="421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21" y="3750226"/>
            <a:ext cx="4993419" cy="9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4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71067"/>
          </a:xfrm>
        </p:spPr>
        <p:txBody>
          <a:bodyPr>
            <a:normAutofit/>
          </a:bodyPr>
          <a:lstStyle/>
          <a:p>
            <a:r>
              <a:rPr lang="en-US" dirty="0"/>
              <a:t>Random forest: compute average reduction in entropy across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0" y="2472983"/>
            <a:ext cx="488950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15" y="2777232"/>
            <a:ext cx="3771271" cy="3838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2645" y="2355713"/>
            <a:ext cx="426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out of 20 trees learn. Depth 5, nodes = 65</a:t>
            </a:r>
          </a:p>
        </p:txBody>
      </p:sp>
    </p:spTree>
    <p:extLst>
      <p:ext uri="{BB962C8B-B14F-4D97-AF65-F5344CB8AC3E}">
        <p14:creationId xmlns:p14="http://schemas.microsoft.com/office/powerpoint/2010/main" val="1774276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53840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3F8A-6643-4B31-9E71-3E82EB88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Sigmoid Function</a:t>
            </a:r>
          </a:p>
        </p:txBody>
      </p:sp>
      <p:pic>
        <p:nvPicPr>
          <p:cNvPr id="4" name="Picture 4" descr="Image result for sigmoid">
            <a:extLst>
              <a:ext uri="{FF2B5EF4-FFF2-40B4-BE49-F238E27FC236}">
                <a16:creationId xmlns:a16="http://schemas.microsoft.com/office/drawing/2014/main" id="{B7A8BB42-7FA5-4D59-A7E7-380E8357F0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16" y="1492046"/>
            <a:ext cx="5583810" cy="37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0A1A-25EB-4EE2-A5D2-B38AF017EF47}"/>
                  </a:ext>
                </a:extLst>
              </p:cNvPr>
              <p:cNvSpPr txBox="1"/>
              <p:nvPr/>
            </p:nvSpPr>
            <p:spPr>
              <a:xfrm>
                <a:off x="782425" y="1690688"/>
                <a:ext cx="4464916" cy="490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Logistic Regression is considered a linear classifier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 </a:t>
                </a:r>
                <a:r>
                  <a:rPr lang="en-US" sz="2400" b="1" dirty="0"/>
                  <a:t>linear classifier</a:t>
                </a:r>
                <a:r>
                  <a:rPr lang="en-US" sz="2400" dirty="0"/>
                  <a:t> makes a classification decision based on a linear combination of the predictors.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case of logistic regression, the z variable in the plot to the right is equal to a linear combination of the weights times the training observations: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0A1A-25EB-4EE2-A5D2-B38AF017E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" y="1690688"/>
                <a:ext cx="4464916" cy="4904997"/>
              </a:xfrm>
              <a:prstGeom prst="rect">
                <a:avLst/>
              </a:prstGeom>
              <a:blipFill>
                <a:blip r:embed="rId3"/>
                <a:stretch>
                  <a:fillRect l="-1774" t="-994" r="-682" b="-9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03AA5F-31E9-4394-9AAB-CE9E489CF419}"/>
              </a:ext>
            </a:extLst>
          </p:cNvPr>
          <p:cNvSpPr txBox="1"/>
          <p:nvPr/>
        </p:nvSpPr>
        <p:spPr>
          <a:xfrm>
            <a:off x="5726784" y="5161175"/>
            <a:ext cx="5519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https://en.wikipedia.org/wiki/Linear_classifier#Definition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https://stats.stackexchange.com/questions/93569/why-is-logistic-regression-a-linear-classifier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8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6596-7334-44A9-9D8C-15CC69D1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5646"/>
          </a:xfrm>
        </p:spPr>
        <p:txBody>
          <a:bodyPr/>
          <a:lstStyle/>
          <a:p>
            <a:r>
              <a:rPr lang="en-US" dirty="0"/>
              <a:t>Trees vs.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76BB-88B3-48EE-A4FC-0ECAA542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3227" cy="4351338"/>
          </a:xfrm>
        </p:spPr>
        <p:txBody>
          <a:bodyPr/>
          <a:lstStyle/>
          <a:p>
            <a:r>
              <a:rPr lang="en-US" dirty="0"/>
              <a:t>See ISLR Figure 8.7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95D31-5403-4FB8-85F3-439CAA5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96" y="1358535"/>
            <a:ext cx="6660510" cy="54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30063</TotalTime>
  <Words>3942</Words>
  <Application>Microsoft Office PowerPoint</Application>
  <PresentationFormat>Widescreen</PresentationFormat>
  <Paragraphs>412</Paragraphs>
  <Slides>73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Wingdings 2</vt:lpstr>
      <vt:lpstr>Office Theme</vt:lpstr>
      <vt:lpstr>IST718 Credit Score Prediction with Random Forests </vt:lpstr>
      <vt:lpstr>Attendance</vt:lpstr>
      <vt:lpstr>Objectives</vt:lpstr>
      <vt:lpstr>The credit score problem</vt:lpstr>
      <vt:lpstr>The credit score problem (2)</vt:lpstr>
      <vt:lpstr>The credit score problem (3)</vt:lpstr>
      <vt:lpstr>A problem with logistic regression</vt:lpstr>
      <vt:lpstr>Logistic Regression Sigmoid Function</vt:lpstr>
      <vt:lpstr>Trees vs. Linear Models</vt:lpstr>
      <vt:lpstr>The XOR problem</vt:lpstr>
      <vt:lpstr>The XOR problem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 prediction / evaluation</vt:lpstr>
      <vt:lpstr>Entropy</vt:lpstr>
      <vt:lpstr>Entropy</vt:lpstr>
      <vt:lpstr>Gini Index</vt:lpstr>
      <vt:lpstr>Entropy Formulas for Categorical Outcomes</vt:lpstr>
      <vt:lpstr>Information Gain</vt:lpstr>
      <vt:lpstr>Classification Decision Tree Tutorial</vt:lpstr>
      <vt:lpstr>Classification Tree Tutorial</vt:lpstr>
      <vt:lpstr>Classification Tree Tutorial</vt:lpstr>
      <vt:lpstr>Classification Tree Tutorial</vt:lpstr>
      <vt:lpstr>Feature Selection Inference</vt:lpstr>
      <vt:lpstr>See the following for more information</vt:lpstr>
      <vt:lpstr>Sample Feature Importance:  ISLR Figure 8.9</vt:lpstr>
      <vt:lpstr>Prediction</vt:lpstr>
      <vt:lpstr>Baseball Salary Regression Prediction Example</vt:lpstr>
      <vt:lpstr>Play Golf Classification Prediction Example</vt:lpstr>
      <vt:lpstr>Biggest problems with decision trees?</vt:lpstr>
      <vt:lpstr>Reduce Overfitting Through L1 Regularization</vt:lpstr>
      <vt:lpstr>Decision Tree Pros and cons</vt:lpstr>
      <vt:lpstr>Bagging:  Bootstrap Aggregation</vt:lpstr>
      <vt:lpstr>Wisdom of the crowd</vt:lpstr>
      <vt:lpstr>Wisdom of the crowds</vt:lpstr>
      <vt:lpstr>Bootstrap Sampling</vt:lpstr>
      <vt:lpstr>Bootstrap Example with 3 Observations</vt:lpstr>
      <vt:lpstr>Bootstrap Sampling</vt:lpstr>
      <vt:lpstr>Out of Bag Observations</vt:lpstr>
      <vt:lpstr>Bagging</vt:lpstr>
      <vt:lpstr>Tree Bagging</vt:lpstr>
      <vt:lpstr>Performance Estimation</vt:lpstr>
      <vt:lpstr>Limitations of bagging</vt:lpstr>
      <vt:lpstr>Correlations ruin bagging</vt:lpstr>
      <vt:lpstr>Random Forest Random Column Sampling</vt:lpstr>
      <vt:lpstr>Random Forest Random Column Sampling</vt:lpstr>
      <vt:lpstr>Random Forest Random Column Sampling</vt:lpstr>
      <vt:lpstr>Random Forest Random Column Sampling</vt:lpstr>
      <vt:lpstr>Random Forest:  Putting it all together</vt:lpstr>
      <vt:lpstr>Sample Spark Random Forest Hyper Parameters</vt:lpstr>
      <vt:lpstr>Sample Spark Random Forest Hyper Parameters</vt:lpstr>
      <vt:lpstr>Boosting Machines</vt:lpstr>
      <vt:lpstr>GBM</vt:lpstr>
      <vt:lpstr>GBM</vt:lpstr>
      <vt:lpstr>GBM: ISLR Algorithm 8.2 </vt:lpstr>
      <vt:lpstr>GBM Block Diagram</vt:lpstr>
      <vt:lpstr>GBM Tutorial</vt:lpstr>
      <vt:lpstr>Lambda (Shrinkage) Tuning Parmaeter</vt:lpstr>
      <vt:lpstr>Number of Trees Tuning Parameter</vt:lpstr>
      <vt:lpstr>Tree Depth Tuning Parameter</vt:lpstr>
      <vt:lpstr>Sample GBM Tuning Parameters</vt:lpstr>
      <vt:lpstr>Sample GBM Tuning Parameters</vt:lpstr>
      <vt:lpstr>Sample GBM Tuning Parameters</vt:lpstr>
      <vt:lpstr>Sample GBM Tuning Parameters</vt:lpstr>
      <vt:lpstr>Results Compared to Kaggle</vt:lpstr>
      <vt:lpstr>Interpreting fits</vt:lpstr>
      <vt:lpstr>Interpreting fits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Willard E Williamson</cp:lastModifiedBy>
  <cp:revision>489</cp:revision>
  <cp:lastPrinted>2019-11-05T21:39:58Z</cp:lastPrinted>
  <dcterms:created xsi:type="dcterms:W3CDTF">2015-12-30T15:53:28Z</dcterms:created>
  <dcterms:modified xsi:type="dcterms:W3CDTF">2022-11-06T21:31:26Z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